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2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4725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 dirty="0">
                <a:effectLst/>
              </a:rPr>
              <a:t>KKZ </a:t>
            </a:r>
            <a:r>
              <a:rPr lang="en-US" sz="1800" b="0" i="0" u="none" strike="noStrike" baseline="0" dirty="0" err="1" smtClean="0">
                <a:effectLst/>
              </a:rPr>
              <a:t>vs</a:t>
            </a:r>
            <a:r>
              <a:rPr lang="el-GR" sz="1800" b="0" i="0" u="none" strike="noStrike" baseline="0" dirty="0" smtClean="0">
                <a:effectLst/>
              </a:rPr>
              <a:t>.</a:t>
            </a:r>
            <a:r>
              <a:rPr lang="en-US" sz="1800" b="0" i="0" u="none" strike="noStrike" baseline="0" dirty="0" smtClean="0">
                <a:effectLst/>
              </a:rPr>
              <a:t> </a:t>
            </a:r>
            <a:r>
              <a:rPr lang="en-US" sz="1800" b="0" i="0" u="none" strike="noStrike" baseline="0" dirty="0">
                <a:effectLst/>
              </a:rPr>
              <a:t>Random Duration</a:t>
            </a:r>
            <a:endParaRPr lang="el-GR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58112"/>
        <c:axId val="38876672"/>
      </c:lineChart>
      <c:catAx>
        <c:axId val="38858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876672"/>
        <c:crosses val="autoZero"/>
        <c:auto val="1"/>
        <c:lblAlgn val="ctr"/>
        <c:lblOffset val="100"/>
        <c:noMultiLvlLbl val="0"/>
      </c:catAx>
      <c:valAx>
        <c:axId val="38876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8581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err="1" smtClean="0"/>
              <a:t>vs</a:t>
            </a:r>
            <a:r>
              <a:rPr lang="el-GR" b="0" baseline="0" dirty="0" smtClean="0"/>
              <a:t>.</a:t>
            </a:r>
            <a:r>
              <a:rPr lang="en-US" b="0" baseline="0" dirty="0" smtClean="0"/>
              <a:t> Random MSE</a:t>
            </a:r>
            <a:endParaRPr lang="el-GR" b="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0.43000000000000005</c:v>
                </c:pt>
                <c:pt idx="1">
                  <c:v>0.18000000000000002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0.94000000000000006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910592"/>
        <c:axId val="38916864"/>
      </c:barChart>
      <c:catAx>
        <c:axId val="38910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overlay val="0"/>
        </c:title>
        <c:majorTickMark val="out"/>
        <c:minorTickMark val="none"/>
        <c:tickLblPos val="nextTo"/>
        <c:crossAx val="38916864"/>
        <c:crosses val="autoZero"/>
        <c:auto val="1"/>
        <c:lblAlgn val="ctr"/>
        <c:lblOffset val="100"/>
        <c:noMultiLvlLbl val="0"/>
      </c:catAx>
      <c:valAx>
        <c:axId val="38916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MSE</a:t>
                </a:r>
                <a:endParaRPr lang="el-GR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9105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FastNN</a:t>
            </a:r>
            <a:r>
              <a:rPr lang="en-US" baseline="0" dirty="0"/>
              <a:t> </a:t>
            </a:r>
            <a:r>
              <a:rPr lang="en-US" baseline="0" dirty="0" err="1" smtClean="0"/>
              <a:t>vs</a:t>
            </a:r>
            <a:r>
              <a:rPr lang="el-GR" baseline="0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/>
              <a:t>Full Search</a:t>
            </a:r>
            <a:endParaRPr lang="el-GR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23776"/>
        <c:axId val="43742336"/>
      </c:lineChart>
      <c:catAx>
        <c:axId val="437237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3742336"/>
        <c:crosses val="autoZero"/>
        <c:auto val="1"/>
        <c:lblAlgn val="ctr"/>
        <c:lblOffset val="100"/>
        <c:noMultiLvlLbl val="0"/>
      </c:catAx>
      <c:valAx>
        <c:axId val="43742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3723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496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err="1" smtClean="0"/>
              <a:t>Δυσκολα</a:t>
            </a:r>
            <a:r>
              <a:rPr lang="el-GR" baseline="0" dirty="0" smtClean="0"/>
              <a:t> το 1,3 με 27% και 31% </a:t>
            </a:r>
            <a:r>
              <a:rPr lang="el-GR" baseline="0" dirty="0" err="1" smtClean="0"/>
              <a:t>κερδος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Γλυτώνουμε την αρχικοποίηση και </a:t>
            </a:r>
            <a:r>
              <a:rPr lang="el-GR" baseline="0" dirty="0" err="1" smtClean="0"/>
              <a:t>πολλες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επαναληψεις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36</a:t>
            </a:fld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8865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καλύτερο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966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055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encoding,</a:t>
            </a:r>
            <a:r>
              <a:rPr lang="el-GR" baseline="0" dirty="0" smtClean="0"/>
              <a:t> </a:t>
            </a:r>
            <a:r>
              <a:rPr lang="en-US" baseline="0" dirty="0" smtClean="0"/>
              <a:t>decoding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1282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9187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err="1" smtClean="0"/>
              <a:t>cfg</a:t>
            </a: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</a:t>
            </a:r>
            <a:r>
              <a:rPr lang="el-GR" dirty="0" err="1" smtClean="0"/>
              <a:t>μταξυ</a:t>
            </a:r>
            <a:r>
              <a:rPr lang="el-GR" dirty="0" smtClean="0"/>
              <a:t>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δύσκολα 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Δεν υπολογίστηκε το </a:t>
            </a:r>
            <a:r>
              <a:rPr lang="en-US" baseline="0" dirty="0" smtClean="0"/>
              <a:t>overhead</a:t>
            </a:r>
            <a:r>
              <a:rPr lang="el-GR" baseline="0" dirty="0" smtClean="0"/>
              <a:t> του κωδικοποιητή αλλά ούτε και τα επιπλέον </a:t>
            </a:r>
            <a:r>
              <a:rPr lang="en-US" baseline="0" dirty="0" smtClean="0"/>
              <a:t>skipped blocks</a:t>
            </a:r>
            <a:endParaRPr lang="en-US" dirty="0" smtClean="0"/>
          </a:p>
          <a:p>
            <a:pPr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98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589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997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133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761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754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39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4014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211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322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915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524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1500175"/>
            <a:ext cx="7772400" cy="1428759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Κβαντοποίηση Διανυσμάτων σε Κωδικοποιητές Βίντεο</a:t>
            </a:r>
            <a:endParaRPr lang="el-GR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428728" y="4071942"/>
            <a:ext cx="6572296" cy="1857388"/>
          </a:xfrm>
        </p:spPr>
        <p:txBody>
          <a:bodyPr>
            <a:normAutofit fontScale="70000" lnSpcReduction="20000"/>
          </a:bodyPr>
          <a:lstStyle/>
          <a:p>
            <a:r>
              <a:rPr lang="el-GR" dirty="0" smtClean="0"/>
              <a:t>Καλός Πέτρος</a:t>
            </a:r>
          </a:p>
          <a:p>
            <a:endParaRPr lang="el-GR" dirty="0" smtClean="0"/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Ιούνιος 2013</a:t>
            </a:r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Οργάνωση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Οργάνωση σε </a:t>
            </a:r>
            <a:r>
              <a:rPr lang="en-US" sz="2700" dirty="0" smtClean="0"/>
              <a:t>macroblocks, blocks, subblocks</a:t>
            </a:r>
            <a:br>
              <a:rPr lang="en-US" sz="2700" dirty="0" smtClean="0"/>
            </a:br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Οργάνωση των καρέ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 smtClean="0"/>
              <a:t>Intra</a:t>
            </a:r>
            <a:r>
              <a:rPr lang="el-GR" sz="2700" dirty="0" smtClean="0"/>
              <a:t> (</a:t>
            </a:r>
            <a:r>
              <a:rPr lang="en-US" sz="2700" dirty="0" smtClean="0"/>
              <a:t>Temporal)</a:t>
            </a:r>
          </a:p>
          <a:p>
            <a:pPr lvl="1"/>
            <a:r>
              <a:rPr lang="en-US" sz="2400" dirty="0" smtClean="0"/>
              <a:t>I frames</a:t>
            </a:r>
            <a:endParaRPr lang="el-GR" sz="2400" dirty="0" smtClean="0"/>
          </a:p>
          <a:p>
            <a:pPr lvl="1">
              <a:buNone/>
            </a:pPr>
            <a:endParaRPr lang="el-GR" dirty="0" smtClean="0"/>
          </a:p>
          <a:p>
            <a:pPr lvl="1"/>
            <a:endParaRPr lang="en-US" dirty="0" smtClean="0"/>
          </a:p>
          <a:p>
            <a:r>
              <a:rPr lang="en-US" sz="2700" dirty="0" smtClean="0"/>
              <a:t>Inter (Special)</a:t>
            </a:r>
          </a:p>
          <a:p>
            <a:pPr lvl="1"/>
            <a:r>
              <a:rPr lang="en-US" sz="2400" dirty="0" smtClean="0"/>
              <a:t>P,B frames</a:t>
            </a:r>
            <a:endParaRPr lang="el-GR" sz="2400" dirty="0" smtClean="0"/>
          </a:p>
          <a:p>
            <a:pPr lvl="1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sz="2700" dirty="0" smtClean="0"/>
              <a:t>Στόχος η δημιουργία διαφορών </a:t>
            </a:r>
            <a:r>
              <a:rPr lang="en-US" sz="2700" dirty="0" smtClean="0"/>
              <a:t>pixel </a:t>
            </a:r>
            <a:r>
              <a:rPr lang="el-GR" sz="2700" dirty="0" smtClean="0"/>
              <a:t>(</a:t>
            </a:r>
            <a:r>
              <a:rPr lang="en-US" sz="2700" dirty="0" smtClean="0"/>
              <a:t>residuals)</a:t>
            </a:r>
            <a:endParaRPr lang="el-GR" sz="2700" dirty="0" smtClean="0"/>
          </a:p>
          <a:p>
            <a:pPr>
              <a:buNone/>
            </a:pPr>
            <a:endParaRPr lang="el-G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Ι</a:t>
            </a:r>
            <a:r>
              <a:rPr lang="en-US" b="1" dirty="0" smtClean="0"/>
              <a:t>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700" dirty="0" smtClean="0"/>
              <a:t>Χρήση πληροφορίας μόνο εντός καρέ</a:t>
            </a:r>
          </a:p>
          <a:p>
            <a:r>
              <a:rPr lang="en-US" sz="2700" dirty="0" smtClean="0"/>
              <a:t>Intra prediction modes</a:t>
            </a:r>
            <a:endParaRPr lang="el-GR" sz="270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51" y="2852733"/>
            <a:ext cx="5803298" cy="40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i="1" dirty="0" smtClean="0"/>
              <a:t>P (predictive)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</a:t>
            </a:r>
            <a:r>
              <a:rPr lang="en-US" sz="2400" dirty="0" smtClean="0"/>
              <a:t>pixels </a:t>
            </a:r>
            <a:r>
              <a:rPr lang="el-GR" sz="2400" dirty="0" smtClean="0"/>
              <a:t>από ένα συγκεκριμένο προηγούμενο καρέ</a:t>
            </a:r>
          </a:p>
          <a:p>
            <a:pPr lvl="1"/>
            <a:endParaRPr lang="el-GR" sz="2700" dirty="0" smtClean="0"/>
          </a:p>
          <a:p>
            <a:r>
              <a:rPr lang="en-US" sz="2700" i="1" dirty="0" smtClean="0"/>
              <a:t>B (bidirectional)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τον μέσο όρο των </a:t>
            </a:r>
            <a:r>
              <a:rPr lang="en-US" sz="2400" dirty="0" smtClean="0"/>
              <a:t>pixels </a:t>
            </a:r>
            <a:r>
              <a:rPr lang="el-GR" sz="2400" dirty="0" smtClean="0"/>
              <a:t>από προηγούμενα ή επόμενα καρέ</a:t>
            </a:r>
            <a:endParaRPr lang="en-US" sz="2400" dirty="0" smtClean="0"/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GOP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91481"/>
            <a:ext cx="4343400" cy="4343400"/>
          </a:xfrm>
        </p:spPr>
      </p:pic>
    </p:spTree>
    <p:extLst>
      <p:ext uri="{BB962C8B-B14F-4D97-AF65-F5344CB8AC3E}">
        <p14:creationId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Μετασχηματισμός </a:t>
            </a:r>
            <a:r>
              <a:rPr lang="en-US" sz="2700" dirty="0" smtClean="0"/>
              <a:t>DCT 4x4,8x8,16x16</a:t>
            </a:r>
            <a:endParaRPr lang="el-GR" sz="2700" dirty="0" smtClean="0"/>
          </a:p>
          <a:p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Κβαντοποίηση  </a:t>
            </a:r>
          </a:p>
          <a:p>
            <a:pPr>
              <a:buNone/>
            </a:pPr>
            <a:endParaRPr lang="el-GR" sz="2700" u="sng" dirty="0" smtClean="0"/>
          </a:p>
          <a:p>
            <a:r>
              <a:rPr lang="en-US" sz="2700" dirty="0" smtClean="0"/>
              <a:t>Zigzag Scan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Run Length Encoding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Entropy encoding</a:t>
            </a:r>
            <a:endParaRPr lang="el-GR" sz="2700" dirty="0" smtClean="0"/>
          </a:p>
          <a:p>
            <a:endParaRPr lang="el-GR" sz="2700" u="sng" dirty="0"/>
          </a:p>
        </p:txBody>
      </p:sp>
    </p:spTree>
    <p:extLst>
      <p:ext uri="{BB962C8B-B14F-4D97-AF65-F5344CB8AC3E}">
        <p14:creationId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Κβαντοποίηση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Εισαγωγή σφάλματος </a:t>
            </a:r>
          </a:p>
          <a:p>
            <a:pPr>
              <a:buNone/>
            </a:pP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Ακέραια διαίρεση συντελεστών </a:t>
            </a:r>
            <a:r>
              <a:rPr lang="en-US" sz="2700" dirty="0" smtClean="0"/>
              <a:t>DCT </a:t>
            </a:r>
            <a:r>
              <a:rPr lang="el-GR" sz="2700" dirty="0" smtClean="0"/>
              <a:t>με κάποια ακέραια τιμή, πιθανόν διαφορετική για κάθε συντελεστή</a:t>
            </a:r>
          </a:p>
          <a:p>
            <a:pPr>
              <a:buNone/>
            </a:pP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n-US" sz="2700" dirty="0" smtClean="0"/>
              <a:t>Quantization Parameter (QP)</a:t>
            </a:r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Run Length 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Μείωση αριθμών προς κωδικοποίηση</a:t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Ποιότητα Βίντε</a:t>
            </a:r>
            <a:r>
              <a:rPr lang="el-GR" b="1" dirty="0"/>
              <a:t>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70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7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sz="2700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700">
                                <a:latin typeface="Cambria Math"/>
                              </a:rPr>
                              <m:t>10</m:t>
                            </m:r>
                            <m:r>
                              <a:rPr lang="en-US" sz="2700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27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7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7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700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700" smtClean="0"/>
                  <a:t/>
                </a:r>
                <a:br>
                  <a:rPr lang="en-US" sz="2700" smtClean="0"/>
                </a:br>
                <a:endParaRPr lang="en-US" sz="27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𝑀𝑆𝐸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l-GR" sz="2700" dirty="0" smtClean="0"/>
                  <a:t>Υπολογίζεται για κάθε συνιστώσα </a:t>
                </a:r>
                <a:r>
                  <a:rPr lang="en-US" sz="2700" dirty="0" smtClean="0"/>
                  <a:t>YUV </a:t>
                </a:r>
                <a:r>
                  <a:rPr lang="el-GR" sz="2700" dirty="0" smtClean="0"/>
                  <a:t>ξεχωριστά αλλά ως μετρική λαμβάνεται το </a:t>
                </a:r>
                <a:r>
                  <a:rPr lang="en-US" sz="2700" dirty="0" smtClean="0"/>
                  <a:t>PSNR </a:t>
                </a:r>
                <a:r>
                  <a:rPr lang="el-GR" sz="2700" dirty="0" smtClean="0"/>
                  <a:t>του Υ</a:t>
                </a:r>
                <a:endParaRPr lang="en-US" sz="2700" dirty="0" smtClean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r="-20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Δομή Η.264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Περιγραφή Προβλήματος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  <a:endParaRPr lang="el-GR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Θεωρία Πληροφοριών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sz="2700" dirty="0" smtClean="0"/>
                  <a:t>Εντροπία</a:t>
                </a:r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sz="2400" b="0" i="0" smtClean="0">
                        <a:latin typeface="Cambria Math"/>
                      </a:rPr>
                      <m:t>=</m:t>
                    </m:r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l-GR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2400" dirty="0" smtClean="0"/>
                  <a:t>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lvl="1"/>
                <a:r>
                  <a:rPr lang="el-GR" sz="2400" dirty="0" smtClean="0"/>
                  <a:t>Το απόλυτο κάτω όριο που η πληροφορία μίας πηγής μπορεί να συμπιεστεί</a:t>
                </a: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7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Κωδικοποιητές Εντροπίας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r>
                  <a:rPr lang="el-GR" sz="2700" dirty="0" smtClean="0"/>
                  <a:t>Μέθοδος </a:t>
                </a:r>
                <a:r>
                  <a:rPr lang="en-US" sz="2700" dirty="0" smtClean="0"/>
                  <a:t>Huffman</a:t>
                </a:r>
                <a:endParaRPr lang="el-GR" sz="2700" dirty="0" smtClean="0"/>
              </a:p>
              <a:p>
                <a:pPr lvl="1"/>
                <a:r>
                  <a:rPr lang="el-GR" sz="2400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l-GR" sz="2700" dirty="0" smtClean="0"/>
                  <a:t>Αριθμητική Κωδικοποίηση</a:t>
                </a:r>
                <a:r>
                  <a:rPr lang="en-US" sz="2700" dirty="0" smtClean="0"/>
                  <a:t>.</a:t>
                </a:r>
                <a:endParaRPr lang="el-GR" sz="2700" dirty="0" smtClean="0"/>
              </a:p>
              <a:p>
                <a:pPr lvl="1"/>
                <a:r>
                  <a:rPr lang="en-US" sz="2400" dirty="0" smtClean="0"/>
                  <a:t>Context Adaptive Binary Arithmetic Encoding (CABAC)</a:t>
                </a:r>
              </a:p>
              <a:p>
                <a:pPr lvl="1"/>
                <a:r>
                  <a:rPr lang="el-GR" sz="2400" dirty="0" smtClean="0"/>
                  <a:t>Μεγάλη πολυπλοκότητα.</a:t>
                </a:r>
              </a:p>
              <a:p>
                <a:pPr lvl="1"/>
                <a:r>
                  <a:rPr lang="el-GR" sz="2400" dirty="0" smtClean="0"/>
                  <a:t>Πλησιάζει </a:t>
                </a:r>
                <a:r>
                  <a:rPr lang="en-US" sz="2400" dirty="0" smtClean="0"/>
                  <a:t>“</a:t>
                </a:r>
                <a:r>
                  <a:rPr lang="el-GR" sz="2400" dirty="0" smtClean="0"/>
                  <a:t>κοντά</a:t>
                </a:r>
                <a:r>
                  <a:rPr lang="en-US" sz="2400" dirty="0" smtClean="0"/>
                  <a:t>”</a:t>
                </a:r>
                <a:r>
                  <a:rPr lang="el-GR" sz="2400" dirty="0" smtClean="0"/>
                  <a:t> στο όριο εντροπίας.</a:t>
                </a:r>
                <a:endParaRPr lang="en-US" sz="2400" dirty="0" smtClean="0"/>
              </a:p>
              <a:p>
                <a:pPr lvl="1"/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097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K-means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4" y="2500306"/>
            <a:ext cx="5101797" cy="40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Αρχικοποίηση </a:t>
            </a:r>
            <a:r>
              <a:rPr lang="en-US" b="1" dirty="0" smtClean="0"/>
              <a:t>K-means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Random </a:t>
            </a:r>
            <a:r>
              <a:rPr lang="el-GR" sz="2700" dirty="0" smtClean="0"/>
              <a:t>η με κάποια στρατηγική</a:t>
            </a:r>
            <a:endParaRPr lang="en-US" sz="2700" dirty="0" smtClean="0"/>
          </a:p>
          <a:p>
            <a:pPr lvl="1"/>
            <a:r>
              <a:rPr lang="en-US" sz="2400" dirty="0" smtClean="0"/>
              <a:t>n=100000,k=65536,d=</a:t>
            </a:r>
            <a:r>
              <a:rPr lang="el-GR" sz="2400" dirty="0" smtClean="0"/>
              <a:t>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689401"/>
              </p:ext>
            </p:extLst>
          </p:nvPr>
        </p:nvGraphicFramePr>
        <p:xfrm>
          <a:off x="0" y="31432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506286"/>
              </p:ext>
            </p:extLst>
          </p:nvPr>
        </p:nvGraphicFramePr>
        <p:xfrm>
          <a:off x="4572000" y="32146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Αναζήτηση κοντινότερου </a:t>
            </a:r>
            <a:r>
              <a:rPr lang="en-US" b="1" dirty="0" smtClean="0"/>
              <a:t>cluster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 </a:t>
            </a:r>
            <a:r>
              <a:rPr lang="en-US" sz="2700" dirty="0"/>
              <a:t>F</a:t>
            </a:r>
            <a:r>
              <a:rPr lang="en-US" sz="2700" dirty="0" smtClean="0"/>
              <a:t>ull </a:t>
            </a:r>
            <a:r>
              <a:rPr lang="en-US" sz="2700" dirty="0"/>
              <a:t>S</a:t>
            </a:r>
            <a:r>
              <a:rPr lang="en-US" sz="2700" dirty="0" smtClean="0"/>
              <a:t>earch </a:t>
            </a:r>
            <a:r>
              <a:rPr lang="el-GR" sz="2700" dirty="0" smtClean="0"/>
              <a:t>η με </a:t>
            </a:r>
            <a:r>
              <a:rPr lang="en-US" sz="2700" dirty="0" smtClean="0"/>
              <a:t>FastNN</a:t>
            </a:r>
            <a:br>
              <a:rPr lang="en-US" sz="2700" dirty="0" smtClean="0"/>
            </a:br>
            <a:endParaRPr lang="el-GR" sz="2700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347306"/>
              </p:ext>
            </p:extLst>
          </p:nvPr>
        </p:nvGraphicFramePr>
        <p:xfrm>
          <a:off x="1285852" y="2285992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Training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Επιλογή των </a:t>
            </a:r>
            <a:r>
              <a:rPr lang="en-US" sz="2700" dirty="0" smtClean="0"/>
              <a:t>residuals </a:t>
            </a:r>
            <a:r>
              <a:rPr lang="el-GR" sz="2700" dirty="0" smtClean="0"/>
              <a:t>ως </a:t>
            </a:r>
            <a:r>
              <a:rPr lang="en-US" sz="2700" dirty="0" smtClean="0"/>
              <a:t>training set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Υπάρχουν τόσα </a:t>
            </a:r>
            <a:r>
              <a:rPr lang="en-US" sz="2700" dirty="0" smtClean="0"/>
              <a:t>residuals </a:t>
            </a:r>
            <a:r>
              <a:rPr lang="el-GR" sz="2700" dirty="0" smtClean="0"/>
              <a:t>όσα και </a:t>
            </a:r>
            <a:r>
              <a:rPr lang="en-US" sz="2700" dirty="0" smtClean="0"/>
              <a:t>pixels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Διαίρεση των καρέ σε </a:t>
            </a:r>
            <a:r>
              <a:rPr lang="en-US" sz="2700" dirty="0" err="1" smtClean="0"/>
              <a:t>dxd</a:t>
            </a:r>
            <a:r>
              <a:rPr lang="en-US" sz="2700" dirty="0" smtClean="0"/>
              <a:t> </a:t>
            </a:r>
            <a:r>
              <a:rPr lang="el-GR" sz="2700" dirty="0" smtClean="0"/>
              <a:t>κομμάτια με </a:t>
            </a:r>
            <a:r>
              <a:rPr lang="en-US" sz="2700" dirty="0" smtClean="0"/>
              <a:t>d=4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Χρησιμοποιήθηκαν 2600 καρέ από 10 βίντεο</a:t>
            </a:r>
          </a:p>
        </p:txBody>
      </p:sp>
    </p:spTree>
    <p:extLst>
      <p:ext uri="{BB962C8B-B14F-4D97-AF65-F5344CB8AC3E}">
        <p14:creationId xmlns:p14="http://schemas.microsoft.com/office/powerpoint/2010/main" val="21878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b="1" dirty="0" smtClean="0"/>
              <a:t>Εξαγωγή του </a:t>
            </a:r>
            <a:r>
              <a:rPr lang="en-US" sz="3600" b="1" dirty="0" smtClean="0"/>
              <a:t>training set </a:t>
            </a:r>
            <a:r>
              <a:rPr lang="el-GR" sz="3600" b="1" dirty="0" smtClean="0"/>
              <a:t>από τον </a:t>
            </a:r>
            <a:r>
              <a:rPr lang="en-US" sz="3600" b="1" dirty="0" smtClean="0"/>
              <a:t>H.264</a:t>
            </a:r>
            <a:endParaRPr lang="el-GR" sz="3600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sz="2700" dirty="0" smtClean="0"/>
              <a:t>Τροποποίηση </a:t>
            </a:r>
            <a:r>
              <a:rPr lang="en-US" sz="2700" dirty="0" smtClean="0"/>
              <a:t>Decoder</a:t>
            </a:r>
            <a:endParaRPr lang="el-GR" sz="2700" dirty="0" smtClean="0"/>
          </a:p>
          <a:p>
            <a:endParaRPr lang="en-US" sz="2700" dirty="0"/>
          </a:p>
          <a:p>
            <a:r>
              <a:rPr lang="el-GR" sz="2700" dirty="0" smtClean="0"/>
              <a:t>Βήματα για την εξαγωγή</a:t>
            </a:r>
          </a:p>
          <a:p>
            <a:pPr lvl="1"/>
            <a:r>
              <a:rPr lang="en-US" sz="2400" dirty="0" smtClean="0"/>
              <a:t>Encoding </a:t>
            </a:r>
            <a:r>
              <a:rPr lang="el-GR" sz="2400" dirty="0" smtClean="0"/>
              <a:t>σε </a:t>
            </a:r>
            <a:r>
              <a:rPr lang="en-US" sz="2400" dirty="0" smtClean="0"/>
              <a:t>lossless mode </a:t>
            </a:r>
            <a:r>
              <a:rPr lang="el-GR" sz="2400" dirty="0" smtClean="0"/>
              <a:t>με δύο διαφορετικά </a:t>
            </a:r>
            <a:r>
              <a:rPr lang="en-US" sz="2400" dirty="0" smtClean="0"/>
              <a:t>GOP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I-I-I-</a:t>
            </a:r>
            <a:r>
              <a:rPr lang="en-US" sz="1800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smtClean="0"/>
              <a:t>I-P-P-B-P-P-B-…</a:t>
            </a:r>
          </a:p>
          <a:p>
            <a:pPr lvl="1"/>
            <a:r>
              <a:rPr lang="en-US" sz="2400" dirty="0" smtClean="0"/>
              <a:t>Decoding</a:t>
            </a:r>
            <a:endParaRPr lang="el-GR" sz="2400" dirty="0"/>
          </a:p>
          <a:p>
            <a:pPr lvl="2"/>
            <a:r>
              <a:rPr lang="en-US" sz="1800" dirty="0" smtClean="0"/>
              <a:t>KeepI  = 1</a:t>
            </a:r>
            <a:r>
              <a:rPr lang="el-GR" sz="1800" dirty="0" smtClean="0"/>
              <a:t>, </a:t>
            </a:r>
            <a:r>
              <a:rPr lang="en-US" sz="1800" dirty="0" smtClean="0"/>
              <a:t>1</a:t>
            </a:r>
            <a:r>
              <a:rPr lang="el-GR" sz="1800" baseline="30000" dirty="0" smtClean="0"/>
              <a:t>ο</a:t>
            </a:r>
            <a:r>
              <a:rPr lang="en-US" sz="1800" dirty="0" smtClean="0"/>
              <a:t> GOP</a:t>
            </a:r>
          </a:p>
          <a:p>
            <a:pPr lvl="2"/>
            <a:r>
              <a:rPr lang="en-US" sz="1800" dirty="0" smtClean="0"/>
              <a:t>KeepP = 1</a:t>
            </a:r>
            <a:r>
              <a:rPr lang="el-GR" sz="1800" dirty="0" smtClean="0"/>
              <a:t>, 2</a:t>
            </a:r>
            <a:r>
              <a:rPr lang="el-GR" sz="1800" baseline="30000" dirty="0" smtClean="0"/>
              <a:t>ο</a:t>
            </a:r>
            <a:r>
              <a:rPr lang="el-GR" sz="1800" dirty="0" smtClean="0"/>
              <a:t> </a:t>
            </a:r>
            <a:r>
              <a:rPr lang="en-US" sz="1800" dirty="0" smtClean="0"/>
              <a:t>GOP</a:t>
            </a:r>
          </a:p>
          <a:p>
            <a:pPr lvl="2"/>
            <a:r>
              <a:rPr lang="en-US" sz="1800" strike="sngStrike" dirty="0" smtClean="0"/>
              <a:t>KeepB = 1</a:t>
            </a:r>
            <a:r>
              <a:rPr lang="el-GR" sz="1800" strike="sngStrike" dirty="0" smtClean="0"/>
              <a:t>, 2</a:t>
            </a:r>
            <a:r>
              <a:rPr lang="el-GR" sz="1800" strike="sngStrike" baseline="30000" dirty="0" smtClean="0"/>
              <a:t>ο</a:t>
            </a:r>
            <a:r>
              <a:rPr lang="el-GR" sz="1800" strike="sngStrike" dirty="0" smtClean="0"/>
              <a:t> </a:t>
            </a:r>
            <a:r>
              <a:rPr lang="en-US" sz="1800" strike="sngStrike" dirty="0" smtClean="0"/>
              <a:t>GOP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Codebooks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Codebooks </a:t>
            </a:r>
            <a:r>
              <a:rPr lang="el-GR" sz="2700" dirty="0" smtClean="0"/>
              <a:t>για </a:t>
            </a:r>
            <a:r>
              <a:rPr lang="en-US" sz="2700" dirty="0" smtClean="0"/>
              <a:t>IntraY,UV </a:t>
            </a:r>
            <a:r>
              <a:rPr lang="el-GR" sz="2700" dirty="0" smtClean="0"/>
              <a:t>και </a:t>
            </a:r>
            <a:r>
              <a:rPr lang="en-US" sz="2700" dirty="0" err="1" smtClean="0"/>
              <a:t>InterY,UV</a:t>
            </a: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PSNR(dB)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16,000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Εντροπία υπό συνθήκη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700" dirty="0" smtClean="0"/>
                  <a:t>Η πληροφορία για μια τυχαία μεταβλητή Υ μπορεί μόνο να μας μειώσει την εντροπία της μεταβλητής </a:t>
                </a:r>
                <a:r>
                  <a:rPr lang="en-US" sz="2700" dirty="0" smtClean="0"/>
                  <a:t>X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sz="2700" b="0" i="1" smtClean="0">
                            <a:latin typeface="Cambria Math"/>
                          </a:rPr>
                          <m:t>𝑌</m:t>
                        </m:r>
                        <m:r>
                          <a:rPr lang="en-US" sz="27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7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n-US" sz="2700" dirty="0" smtClean="0"/>
              </a:p>
              <a:p>
                <a:r>
                  <a:rPr lang="el-GR" sz="2700" dirty="0" smtClean="0"/>
                  <a:t>Δημιουργία 8 </a:t>
                </a:r>
                <a:r>
                  <a:rPr lang="el-GR" sz="2700" dirty="0"/>
                  <a:t>ισοπίθανων </a:t>
                </a:r>
                <a:r>
                  <a:rPr lang="el-GR" sz="2700" dirty="0" smtClean="0"/>
                  <a:t>περιοχών με βάση την ενέργεια των </a:t>
                </a:r>
                <a:r>
                  <a:rPr lang="en-US" sz="2700" dirty="0" smtClean="0"/>
                  <a:t>codewords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l-GR" sz="2700" dirty="0" smtClean="0"/>
              </a:p>
              <a:p>
                <a:r>
                  <a:rPr lang="el-GR" sz="2700" dirty="0" smtClean="0"/>
                  <a:t>Παραγωγή στατιστικών των 8 </a:t>
                </a:r>
                <a:r>
                  <a:rPr lang="en-US" sz="2700" dirty="0" smtClean="0"/>
                  <a:t>contexts </a:t>
                </a:r>
                <a:r>
                  <a:rPr lang="el-GR" sz="2700" dirty="0" smtClean="0"/>
                  <a:t>με βάση την ενέργεια των γειτόνων</a:t>
                </a:r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Contexts</a:t>
            </a:r>
            <a:endParaRPr lang="el-GR" b="1" dirty="0"/>
          </a:p>
        </p:txBody>
      </p:sp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784" y="3000857"/>
            <a:ext cx="3866667" cy="3857143"/>
          </a:xfrm>
        </p:spPr>
      </p:pic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6565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Y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UV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6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Ασυμπίεστη Εικόνα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Encoder</a:t>
            </a:r>
            <a:endParaRPr lang="el-GR" b="1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  <p:extLst>
      <p:ext uri="{BB962C8B-B14F-4D97-AF65-F5344CB8AC3E}">
        <p14:creationId xmlns:p14="http://schemas.microsoft.com/office/powerpoint/2010/main" val="9998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Decoder</a:t>
            </a:r>
            <a:endParaRPr lang="el-GR" b="1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77394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vs. JM H.264</a:t>
            </a:r>
            <a:endParaRPr lang="el-GR" b="1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183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Σύγκριση </a:t>
            </a:r>
            <a:r>
              <a:rPr lang="en-US" b="1" dirty="0" err="1" smtClean="0"/>
              <a:t>Mbits</a:t>
            </a:r>
            <a:endParaRPr lang="el-GR" b="1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2" y="2234406"/>
            <a:ext cx="5972175" cy="3257550"/>
          </a:xfrm>
        </p:spPr>
      </p:pic>
    </p:spTree>
    <p:extLst>
      <p:ext uri="{BB962C8B-B14F-4D97-AF65-F5344CB8AC3E}">
        <p14:creationId xmlns:p14="http://schemas.microsoft.com/office/powerpoint/2010/main" val="13809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Encoding</a:t>
            </a:r>
            <a:endParaRPr lang="el-GR" b="1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237" y="2486819"/>
            <a:ext cx="4581525" cy="2752725"/>
          </a:xfrm>
        </p:spPr>
      </p:pic>
    </p:spTree>
    <p:extLst>
      <p:ext uri="{BB962C8B-B14F-4D97-AF65-F5344CB8AC3E}">
        <p14:creationId xmlns:p14="http://schemas.microsoft.com/office/powerpoint/2010/main" val="1819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Decoding</a:t>
            </a:r>
            <a:endParaRPr lang="el-GR" b="1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37" y="2486819"/>
            <a:ext cx="4581525" cy="2752725"/>
          </a:xfrm>
        </p:spPr>
      </p:pic>
    </p:spTree>
    <p:extLst>
      <p:ext uri="{BB962C8B-B14F-4D97-AF65-F5344CB8AC3E}">
        <p14:creationId xmlns:p14="http://schemas.microsoft.com/office/powerpoint/2010/main" val="2305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Συμπεράσματα</a:t>
            </a:r>
            <a:endParaRPr lang="el-GR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Καλύτερη απόδοση του </a:t>
            </a:r>
            <a:r>
              <a:rPr lang="en-US" sz="2700" dirty="0" smtClean="0"/>
              <a:t>VQ </a:t>
            </a:r>
            <a:r>
              <a:rPr lang="el-GR" sz="2700" dirty="0" smtClean="0"/>
              <a:t>στα δύσκολα βίντεο</a:t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Εύκολη και γρήγορη βελτίωση των </a:t>
            </a:r>
            <a:r>
              <a:rPr lang="en-US" sz="2700" dirty="0" smtClean="0"/>
              <a:t>codebooks</a:t>
            </a: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Μεγάλη απόκλιση του </a:t>
            </a:r>
            <a:r>
              <a:rPr lang="en-US" sz="2700" dirty="0" smtClean="0"/>
              <a:t>PSNR </a:t>
            </a:r>
            <a:r>
              <a:rPr lang="el-GR" sz="2700" dirty="0" smtClean="0"/>
              <a:t>κάθε συνιστώσας</a:t>
            </a:r>
          </a:p>
          <a:p>
            <a:endParaRPr lang="el-GR" sz="2700" dirty="0" smtClean="0"/>
          </a:p>
          <a:p>
            <a:r>
              <a:rPr lang="el-GR" sz="2700" dirty="0" smtClean="0"/>
              <a:t>Μείωση πολυπλοκότητας </a:t>
            </a:r>
            <a:r>
              <a:rPr lang="en-US" sz="2700" dirty="0" smtClean="0"/>
              <a:t>decoder</a:t>
            </a:r>
            <a:endParaRPr lang="el-GR" sz="2700" dirty="0"/>
          </a:p>
        </p:txBody>
      </p:sp>
    </p:spTree>
    <p:extLst>
      <p:ext uri="{BB962C8B-B14F-4D97-AF65-F5344CB8AC3E}">
        <p14:creationId xmlns:p14="http://schemas.microsoft.com/office/powerpoint/2010/main" val="12063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43.07dB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38.19dB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32.76dB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Ψηφιακό Βίντεο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</a:t>
            </a:r>
            <a:r>
              <a:rPr lang="el-GR" dirty="0" smtClean="0"/>
              <a:t>που αναπαράγονται με σταθερό ρυθμό</a:t>
            </a:r>
          </a:p>
          <a:p>
            <a:endParaRPr lang="el-GR" dirty="0" smtClean="0"/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οπού οι διαστάσεις του καθορίζουν την ανάλυση του βίντεο</a:t>
            </a:r>
          </a:p>
          <a:p>
            <a:endParaRPr lang="en-US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</a:t>
            </a:r>
          </a:p>
          <a:p>
            <a:endParaRPr lang="el-GR" dirty="0" smtClean="0"/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Συνιστώσες </a:t>
            </a:r>
            <a:r>
              <a:rPr lang="en-US" b="1" dirty="0" smtClean="0"/>
              <a:t>YUV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Τύποι </a:t>
            </a:r>
            <a:r>
              <a:rPr lang="en-US" b="1" dirty="0" smtClean="0"/>
              <a:t>YUV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/>
              <a:t>Τα </a:t>
            </a:r>
            <a:r>
              <a:rPr lang="en-US" sz="2700" dirty="0"/>
              <a:t>pixel </a:t>
            </a:r>
            <a:r>
              <a:rPr lang="el-GR" sz="2700" dirty="0"/>
              <a:t>έχουν ένα εύρος τιμών (βάθος) και για να δημιουργήσουν ένα καρέ τα τοποθετούμε με διάφορους τρόπους</a:t>
            </a:r>
            <a:r>
              <a:rPr lang="en-US" sz="2700" dirty="0"/>
              <a:t> </a:t>
            </a:r>
            <a:r>
              <a:rPr lang="en-US" sz="2700" dirty="0" smtClean="0"/>
              <a:t>(</a:t>
            </a:r>
            <a:r>
              <a:rPr lang="el-GR" sz="2700" dirty="0" smtClean="0"/>
              <a:t>πχ </a:t>
            </a:r>
            <a:r>
              <a:rPr lang="en-US" sz="2700" dirty="0" smtClean="0"/>
              <a:t>YUV420</a:t>
            </a:r>
            <a:r>
              <a:rPr lang="el-GR" sz="2700" dirty="0"/>
              <a:t>,</a:t>
            </a:r>
            <a:r>
              <a:rPr lang="en-US" sz="2700" dirty="0"/>
              <a:t>YUV444</a:t>
            </a:r>
            <a:r>
              <a:rPr lang="en-US" sz="2700" dirty="0" smtClean="0"/>
              <a:t>)</a:t>
            </a:r>
            <a:endParaRPr lang="el-GR" sz="2700" dirty="0" smtClean="0"/>
          </a:p>
          <a:p>
            <a:endParaRPr lang="el-GR" sz="2700" dirty="0" smtClean="0"/>
          </a:p>
          <a:p>
            <a:endParaRPr lang="el-GR" sz="2700" dirty="0" smtClean="0"/>
          </a:p>
          <a:p>
            <a:endParaRPr lang="en-US" sz="2700" dirty="0" smtClean="0"/>
          </a:p>
          <a:p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000372"/>
            <a:ext cx="8429685" cy="3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Words>717</Words>
  <Application>Microsoft Office PowerPoint</Application>
  <PresentationFormat>On-screen Show (4:3)</PresentationFormat>
  <Paragraphs>264</Paragraphs>
  <Slides>36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Κβαντοποίηση Διανυσμάτων σε Κωδικοποιητές Βίντεο</vt:lpstr>
      <vt:lpstr>Περιγραφή Προβλήματος</vt:lpstr>
      <vt:lpstr>Ασυμπίεστη Εικόνα</vt:lpstr>
      <vt:lpstr>43.07dB</vt:lpstr>
      <vt:lpstr>38.19dB</vt:lpstr>
      <vt:lpstr>32.76dB</vt:lpstr>
      <vt:lpstr>Ψηφιακό Βίντεο</vt:lpstr>
      <vt:lpstr>Συνιστώσες YUV</vt:lpstr>
      <vt:lpstr>Τύποι YUV</vt:lpstr>
      <vt:lpstr>Οργάνωση των pixels</vt:lpstr>
      <vt:lpstr>Οργάνωση των καρέ</vt:lpstr>
      <vt:lpstr>Ι frames</vt:lpstr>
      <vt:lpstr>Inter frames</vt:lpstr>
      <vt:lpstr>GOP</vt:lpstr>
      <vt:lpstr>Encoding</vt:lpstr>
      <vt:lpstr>Κβαντοποίηση</vt:lpstr>
      <vt:lpstr>Run Length Encoding</vt:lpstr>
      <vt:lpstr>Ποιότητα Βίντεο</vt:lpstr>
      <vt:lpstr>Δομή Η.264</vt:lpstr>
      <vt:lpstr>Θεωρία Πληροφοριών</vt:lpstr>
      <vt:lpstr>Κωδικοποιητές Εντροπίας</vt:lpstr>
      <vt:lpstr>K-means</vt:lpstr>
      <vt:lpstr>Αρχικοποίηση K-means</vt:lpstr>
      <vt:lpstr>Αναζήτηση κοντινότερου cluster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VQ H.264 Encoder</vt:lpstr>
      <vt:lpstr>VQ H.264 Decoder</vt:lpstr>
      <vt:lpstr>VQ H.264 vs. JM H.264</vt:lpstr>
      <vt:lpstr>Σύγκριση Mbits</vt:lpstr>
      <vt:lpstr>Σύγκριση Πολυπλοκότητας Encoding</vt:lpstr>
      <vt:lpstr>Σύγκριση Πολυπλοκότητας Decoding</vt:lpstr>
      <vt:lpstr>Συμπεράσματα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Mina</cp:lastModifiedBy>
  <cp:revision>112</cp:revision>
  <dcterms:created xsi:type="dcterms:W3CDTF">2013-06-25T10:53:41Z</dcterms:created>
  <dcterms:modified xsi:type="dcterms:W3CDTF">2013-06-27T12:14:54Z</dcterms:modified>
</cp:coreProperties>
</file>